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5E00"/>
    <a:srgbClr val="00767F"/>
    <a:srgbClr val="FFA915"/>
    <a:srgbClr val="FFFCF3"/>
    <a:srgbClr val="FF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C95E26-ECBD-4A9B-B13B-EA4C52382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F2EB1DF-9B14-45C0-B333-924D0D7EB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87CAF89-7200-4531-BC17-DA80A1335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96F-F93C-4F2E-BDF4-DAC0E010BFCF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7659BC0-C2B4-4BA5-A62D-E12568700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19BD097-2798-4A9A-BEA7-EFE04A0F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2749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306B30-25F3-4E6D-A8FB-9F00B597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ADA1332-C4DC-4C70-9EDB-D5FC6C005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51BBDF4-160D-4E2D-9539-4AC72064F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96F-F93C-4F2E-BDF4-DAC0E010BFCF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F53D2E2-251F-49D7-B932-6DAC39E87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B86273E-B08D-4CF9-AB3C-39855CB76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489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A0B34274-B113-4ADC-8B61-7C09AC00D6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ADFA7D7-D23C-4A2D-82D8-6EA80DCFF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6569C11-61CD-4E36-8445-3D2242340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96F-F93C-4F2E-BDF4-DAC0E010BFCF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2DD5540-7B28-4FE8-BEBE-89E090EA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3BEC9A5-13C1-4392-A5EF-A4B9C0AC4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5301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E6BB79-E0DD-42AE-83C6-617DBA36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2B84E6-5C49-4662-8261-8079C3B22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B4F331E-873A-4B4C-8DBF-DBC7BD1E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96F-F93C-4F2E-BDF4-DAC0E010BFCF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1805EA9-80DD-46EC-B3A9-56E7C67C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2A0AA47-7AD5-4454-9EB4-C9A4926C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42567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F12FF2-8F31-45C6-BA8B-CEF266CAD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8A0C628-C891-4D6E-A033-FBAA785F0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5034D68-D2B7-42E2-B883-4F67A2AE5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96F-F93C-4F2E-BDF4-DAC0E010BFCF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AEFDD00-C3F8-4DDB-A188-631A0AAE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A87425D-CB55-4505-9E4C-346EDBC4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702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D3ADD6-F144-4599-BB7D-0D3B6E6A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16F74AA-5737-4A65-A124-7B37401F6E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06041F5-8734-4ADC-B262-F42701187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CD2B04F-A81F-4DD2-BFE2-2B68E58FF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96F-F93C-4F2E-BDF4-DAC0E010BFCF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A79F9E9-790E-4EB6-A365-CC9265574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F5FBA9B-2A99-48EA-847B-78521944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4312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93E32D-BE43-4143-8A96-B02B7015D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5AF3870-8CB2-417C-AE00-4FCA1CE55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0ACE022-1D34-4E81-BF92-FAA239122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55BEF06-448F-42D8-8661-20A5E219E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53375E8-8827-4FFD-BD27-0311F7BEA8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221F4E0-8A0F-4AA8-BA3C-FD64C8160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96F-F93C-4F2E-BDF4-DAC0E010BFCF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81C396BA-4D38-47B4-BCB0-0446E027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F8CCCF9-C964-4E80-8E25-47C33AA33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906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D59396-AD50-4B32-B017-DDCD8E87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571F52D-F7B1-4B4D-8E0F-F9917664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96F-F93C-4F2E-BDF4-DAC0E010BFCF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BDB5526-1F15-4DB2-B5DF-B556EED8E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58218EF-A803-4825-A6AB-E3350F229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9020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ABBDC10-37AB-4230-B70C-70300C08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96F-F93C-4F2E-BDF4-DAC0E010BFCF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5BCDFCC-3710-46EE-B64D-6BCEE61A2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24EEF50-B956-419A-9177-08C75183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023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79C8AF-E1D2-493D-8A0A-88A396AC1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66E115-B283-4078-8D53-5555E517D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BD0E98F-D08C-4774-B433-834136547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8A997A8-579A-4624-B5A1-F14A71A3E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96F-F93C-4F2E-BDF4-DAC0E010BFCF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7D8E868-B99A-408A-9DE8-183D22C5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B119E18-1F24-4CB5-9B8F-3F1ECC7F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37548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855A28-B7AF-4FE2-B4EA-6702F587E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ABC8A0E-3BB6-45EE-9F44-F369E9BFC8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AA0B9DB-C3D6-431C-A813-4AFDC711A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E4C3757-FA9F-4381-A0BD-D16191D4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796F-F93C-4F2E-BDF4-DAC0E010BFCF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20AA66A-3C30-464C-BE0B-8CDDE32B7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82C1F3-8734-44C2-82F5-F663530D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058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8EE8C2F3-A7F8-4F59-80FA-EFD27425D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8203D5D-4909-45AF-A4A7-4A3E9D3DB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3AFA8DF-D107-4433-AC63-5DEBE8F1A8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B796F-F93C-4F2E-BDF4-DAC0E010BFCF}" type="datetimeFigureOut">
              <a:rPr lang="hu-HU" smtClean="0"/>
              <a:t>2025. 05. 12.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CE3C8A4-0670-4BE3-BD77-FFECD14A5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FC4C5B1-6FF8-41C6-951E-96B3225A1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16A9B-452D-48BB-9DD1-BB9FC65FF9D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3023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80702686-D9D1-4926-9C4A-BB701943B74A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&amp;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577C044-934F-474F-9F24-48DA2A0C6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9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50AEAA6E-EA23-4914-A098-58801FC8C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-2127190"/>
            <a:ext cx="10153650" cy="2127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E901EC98-48C4-4E51-A261-E8078BC33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512334"/>
            <a:ext cx="6096000" cy="6096000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739495BE-013F-4648-93E8-A13FD0560AA2}"/>
              </a:ext>
            </a:extLst>
          </p:cNvPr>
          <p:cNvSpPr txBox="1"/>
          <p:nvPr/>
        </p:nvSpPr>
        <p:spPr>
          <a:xfrm>
            <a:off x="3352800" y="77914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319EEF6-A260-4D5E-B674-4D923C40ABA8}"/>
              </a:ext>
            </a:extLst>
          </p:cNvPr>
          <p:cNvSpPr txBox="1"/>
          <p:nvPr/>
        </p:nvSpPr>
        <p:spPr>
          <a:xfrm>
            <a:off x="4564742" y="7026173"/>
            <a:ext cx="3062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>
                <a:solidFill>
                  <a:srgbClr val="0076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e Print" panose="020B0603050302020204" pitchFamily="34" charset="0"/>
              </a:rPr>
              <a:t>Készítette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AA76D4F6-228E-4391-9B03-7ABC915C25E8}"/>
              </a:ext>
            </a:extLst>
          </p:cNvPr>
          <p:cNvSpPr txBox="1"/>
          <p:nvPr/>
        </p:nvSpPr>
        <p:spPr>
          <a:xfrm>
            <a:off x="3685302" y="7899172"/>
            <a:ext cx="204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800" b="1" dirty="0">
                <a:solidFill>
                  <a:srgbClr val="FA5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e Print" panose="020B0603050302020204" pitchFamily="34" charset="0"/>
              </a:rPr>
              <a:t>László Csongor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EC718AE9-B325-4505-9F59-5DE7F0833286}"/>
              </a:ext>
            </a:extLst>
          </p:cNvPr>
          <p:cNvSpPr txBox="1"/>
          <p:nvPr/>
        </p:nvSpPr>
        <p:spPr>
          <a:xfrm>
            <a:off x="5826305" y="7776061"/>
            <a:ext cx="5393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i="0" dirty="0">
                <a:solidFill>
                  <a:srgbClr val="0076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e Print" panose="020B0603050302020204" pitchFamily="34" charset="0"/>
              </a:rPr>
              <a:t>&amp;</a:t>
            </a:r>
            <a:endParaRPr lang="hu-HU" sz="4400" b="1" dirty="0">
              <a:solidFill>
                <a:srgbClr val="00767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ple Print" panose="020B0603050302020204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7A1BD25-0BBC-483B-8D01-BD64278ADDE8}"/>
              </a:ext>
            </a:extLst>
          </p:cNvPr>
          <p:cNvSpPr txBox="1"/>
          <p:nvPr/>
        </p:nvSpPr>
        <p:spPr>
          <a:xfrm>
            <a:off x="6365693" y="7899172"/>
            <a:ext cx="2045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>
                <a:solidFill>
                  <a:srgbClr val="FFA9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e Print" panose="020B0603050302020204" pitchFamily="34" charset="0"/>
              </a:rPr>
              <a:t>Zsigó Dávid</a:t>
            </a:r>
          </a:p>
        </p:txBody>
      </p:sp>
    </p:spTree>
    <p:extLst>
      <p:ext uri="{BB962C8B-B14F-4D97-AF65-F5344CB8AC3E}">
        <p14:creationId xmlns:p14="http://schemas.microsoft.com/office/powerpoint/2010/main" val="153150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56829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37 L 0 0.46898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26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1.455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75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25973 " pathEditMode="relative" rAng="0" ptsTypes="AA">
                                      <p:cBhvr>
                                        <p:cTn id="12" dur="2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7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0.00047 L 0.00365 -0.26435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-0.2645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5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0.00039 -0.2645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8DA"/>
            </a:gs>
            <a:gs pos="100000">
              <a:srgbClr val="FFFCF3">
                <a:lumMod val="100000"/>
              </a:srgbClr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9DD37C-469E-52B3-1DB7-534F514B3B15}"/>
              </a:ext>
            </a:extLst>
          </p:cNvPr>
          <p:cNvSpPr txBox="1"/>
          <p:nvPr/>
        </p:nvSpPr>
        <p:spPr>
          <a:xfrm>
            <a:off x="590310" y="396735"/>
            <a:ext cx="2946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b="1" dirty="0">
                <a:solidFill>
                  <a:srgbClr val="007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Bevezetés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ED4CE3-AC28-8A15-0465-9A17B475DFD6}"/>
              </a:ext>
            </a:extLst>
          </p:cNvPr>
          <p:cNvSpPr txBox="1"/>
          <p:nvPr/>
        </p:nvSpPr>
        <p:spPr>
          <a:xfrm>
            <a:off x="590310" y="1524000"/>
            <a:ext cx="634389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Pollák Virtuális Könyvklub (Aka.: Pollák Könyvklub) 3 darab 13. A osztályos diák, </a:t>
            </a:r>
            <a:r>
              <a:rPr lang="hu-HU" sz="2400" b="1" i="1" dirty="0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László Csongor, Zsigó Dávid </a:t>
            </a:r>
            <a:r>
              <a:rPr lang="hu-HU" sz="2400" i="1" dirty="0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és </a:t>
            </a:r>
            <a:r>
              <a:rPr lang="hu-HU" sz="2400" b="1" i="1" dirty="0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Görbe Rinaldó</a:t>
            </a:r>
            <a:r>
              <a:rPr lang="hu-HU" sz="2400" dirty="0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közös projektje, amely a Pollák Antal Technikum közismerten tanult </a:t>
            </a:r>
            <a:r>
              <a:rPr lang="hu-HU" sz="2400" dirty="0" err="1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diákjtársaságának</a:t>
            </a:r>
            <a:r>
              <a:rPr lang="hu-HU" sz="2400" dirty="0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kíván egy új lehetőséget nyitni a kedvenc műveik értékelésére és kibeszélésére.</a:t>
            </a:r>
          </a:p>
          <a:p>
            <a:endParaRPr lang="hu-HU" sz="2400" dirty="0">
              <a:solidFill>
                <a:srgbClr val="FA5E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400" dirty="0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tervek a folyamat során egyre és egyre nőttek, de a végeredmény megérte a befektetett hosszú munkát és a feladat sajátos nehézségeit, megpróbáltatásait.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978CEE-5D2B-A65B-4E0C-D66C49E39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31" y="2095273"/>
            <a:ext cx="5783869" cy="788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2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-4.16667E-7 -0.07824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8DA"/>
            </a:gs>
            <a:gs pos="100000">
              <a:srgbClr val="FFFCF3">
                <a:lumMod val="100000"/>
              </a:srgbClr>
            </a:gs>
          </a:gsLst>
          <a:lin ang="2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5575F7-475E-AFFE-FB62-D6802C7B1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CEA398-23D7-1F11-33E5-48A1316ACCC1}"/>
              </a:ext>
            </a:extLst>
          </p:cNvPr>
          <p:cNvSpPr txBox="1"/>
          <p:nvPr/>
        </p:nvSpPr>
        <p:spPr>
          <a:xfrm>
            <a:off x="590310" y="1524000"/>
            <a:ext cx="40388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Ahogyan az korábban is említve lett, szoftverünk célja az, hogy tudjunk egy olyan könnyen elérhető, </a:t>
            </a:r>
            <a:r>
              <a:rPr lang="hu-HU" sz="2400" dirty="0" err="1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esztétikailag</a:t>
            </a:r>
            <a:r>
              <a:rPr lang="hu-HU" sz="2400" dirty="0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letisztult webfelületet nyújtani a Pollák diákjainak, amin keresztül effektíven kifejezhetik különböző művészi alkotások felé az érzéseiket, amelyen keresztül remélhetőleg új barátságok is akár létrejöhetnek.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DF3A7-B379-CA5D-3549-B3B794E895A0}"/>
              </a:ext>
            </a:extLst>
          </p:cNvPr>
          <p:cNvSpPr txBox="1"/>
          <p:nvPr/>
        </p:nvSpPr>
        <p:spPr>
          <a:xfrm>
            <a:off x="590310" y="401582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 err="1">
                <a:solidFill>
                  <a:srgbClr val="007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Szof</a:t>
            </a:r>
            <a:r>
              <a:rPr lang="hu-HU" sz="4400" b="1" dirty="0" err="1">
                <a:solidFill>
                  <a:srgbClr val="007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tver</a:t>
            </a:r>
            <a:r>
              <a:rPr lang="hu-HU" sz="4400" b="1" dirty="0">
                <a:solidFill>
                  <a:srgbClr val="007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célja</a:t>
            </a:r>
            <a:endParaRPr lang="hu-HU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7DB84C-B6FE-AF83-E75F-D2801A44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477" y="396733"/>
            <a:ext cx="6181725" cy="31136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19883B7-22E9-FBAB-AF01-11B053B30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36" y="3510370"/>
            <a:ext cx="4331760" cy="309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8DA"/>
            </a:gs>
            <a:gs pos="100000">
              <a:srgbClr val="FFFCF3">
                <a:lumMod val="100000"/>
              </a:srgbClr>
            </a:gs>
          </a:gsLst>
          <a:lin ang="2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51AE3-5E2C-18AB-9D05-0A5620BEC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512C82-EB45-9811-A53B-7EF1A42B32E8}"/>
              </a:ext>
            </a:extLst>
          </p:cNvPr>
          <p:cNvSpPr txBox="1"/>
          <p:nvPr/>
        </p:nvSpPr>
        <p:spPr>
          <a:xfrm>
            <a:off x="590310" y="396735"/>
            <a:ext cx="61157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b="1" dirty="0">
                <a:solidFill>
                  <a:srgbClr val="007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Műszaki megvalósítás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21FA2-FC4F-2AE2-EEF0-028DD06006F3}"/>
              </a:ext>
            </a:extLst>
          </p:cNvPr>
          <p:cNvSpPr txBox="1"/>
          <p:nvPr/>
        </p:nvSpPr>
        <p:spPr>
          <a:xfrm>
            <a:off x="590310" y="1066510"/>
            <a:ext cx="7639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projektfeladatunkat az alábbi programokkal / szolgáltatásokkal készítettük el: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76020C-73DB-5D2F-FB47-19EFB0F2CDE3}"/>
              </a:ext>
            </a:extLst>
          </p:cNvPr>
          <p:cNvSpPr txBox="1"/>
          <p:nvPr/>
        </p:nvSpPr>
        <p:spPr>
          <a:xfrm>
            <a:off x="200586" y="2398414"/>
            <a:ext cx="539365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hu-HU" b="1" dirty="0" err="1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b="1" dirty="0" err="1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(Kód)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Postman (Backend teszt)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XAMPP CONTROL PANEL (Backend futtatás)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Adobe Photoshop (Vizuális dizájn)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Adobe </a:t>
            </a:r>
            <a:r>
              <a:rPr lang="hu-HU" b="1" dirty="0" err="1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Illustrator</a:t>
            </a: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(Vizuális dizájn)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 err="1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Gimp</a:t>
            </a: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(Vizuális dizájn készítésé)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 err="1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Clip</a:t>
            </a: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b="1" dirty="0" err="1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Studio</a:t>
            </a: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b="1" dirty="0" err="1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Paint</a:t>
            </a: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(Vizuális dizájn)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 err="1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Canva</a:t>
            </a: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(Vizuális dizájn)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 (Dokumentáció)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 (Dokumentáció)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 err="1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Trello</a:t>
            </a: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(Munkamegosztás)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>
                <a:solidFill>
                  <a:srgbClr val="FFA91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(Munkamegosztás)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3B2786-25D6-391C-00F0-86A940D87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717" y="1518791"/>
            <a:ext cx="1910209" cy="19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ree Postman Logo Icon - Free Download Logos Logo Icons | IconScout">
            <a:extLst>
              <a:ext uri="{FF2B5EF4-FFF2-40B4-BE49-F238E27FC236}">
                <a16:creationId xmlns:a16="http://schemas.microsoft.com/office/drawing/2014/main" id="{ECC3E8B8-C782-FBA6-71BA-78D89B62A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156" y="1308035"/>
            <a:ext cx="1732345" cy="173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XAMPP - Wikipedia">
            <a:extLst>
              <a:ext uri="{FF2B5EF4-FFF2-40B4-BE49-F238E27FC236}">
                <a16:creationId xmlns:a16="http://schemas.microsoft.com/office/drawing/2014/main" id="{57E38330-9BB1-3E60-1C19-76D9F3862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538" y="3210431"/>
            <a:ext cx="1491356" cy="150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5973C15-39F7-1899-C5F9-F6DD7CE5A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239" y="538415"/>
            <a:ext cx="2488307" cy="242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8D595F3-C3ED-C4E1-43CD-B40DF2B3B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777" y="3064446"/>
            <a:ext cx="1844110" cy="179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A81024C8-F3FC-70B9-0337-45DFD2663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791" y="3008500"/>
            <a:ext cx="1910209" cy="19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lip Studio Paint - Wikipedia">
            <a:extLst>
              <a:ext uri="{FF2B5EF4-FFF2-40B4-BE49-F238E27FC236}">
                <a16:creationId xmlns:a16="http://schemas.microsoft.com/office/drawing/2014/main" id="{A3AB4821-8CB0-D638-74D5-0FEE141C8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338" y="3577977"/>
            <a:ext cx="173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anva Logo PNG With Transparent Background">
            <a:extLst>
              <a:ext uri="{FF2B5EF4-FFF2-40B4-BE49-F238E27FC236}">
                <a16:creationId xmlns:a16="http://schemas.microsoft.com/office/drawing/2014/main" id="{E4445105-733D-9C7E-E72F-E469F216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993" y="4716781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icrosoft Word Logo Icon (2024) - Free Download PNG, SVG, AI">
            <a:extLst>
              <a:ext uri="{FF2B5EF4-FFF2-40B4-BE49-F238E27FC236}">
                <a16:creationId xmlns:a16="http://schemas.microsoft.com/office/drawing/2014/main" id="{20991F89-E915-F5D2-6737-4AECCCFC9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238" y="4918709"/>
            <a:ext cx="1923542" cy="179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A30BF36E-1105-08A1-679D-A429AE0FE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912" y="5144368"/>
            <a:ext cx="1733550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Trello Logo transparent PNG - StickPNG">
            <a:extLst>
              <a:ext uri="{FF2B5EF4-FFF2-40B4-BE49-F238E27FC236}">
                <a16:creationId xmlns:a16="http://schemas.microsoft.com/office/drawing/2014/main" id="{FE6E58B4-EF3A-630E-3254-C0B5A3495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894" y="4963668"/>
            <a:ext cx="1328624" cy="132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Github Logo - Free social media icons">
            <a:extLst>
              <a:ext uri="{FF2B5EF4-FFF2-40B4-BE49-F238E27FC236}">
                <a16:creationId xmlns:a16="http://schemas.microsoft.com/office/drawing/2014/main" id="{DDDD3EC2-1DA1-2B2E-E54D-8E95563F1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28" y="4862765"/>
            <a:ext cx="1044777" cy="104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99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8DA"/>
            </a:gs>
            <a:gs pos="100000">
              <a:srgbClr val="FFFCF3">
                <a:lumMod val="100000"/>
              </a:srgbClr>
            </a:gs>
          </a:gsLst>
          <a:lin ang="2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DB7F0F-1D94-3E86-E1C8-A41B4B8E2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5274F6-21F5-5016-2555-48AA62FAB05A}"/>
              </a:ext>
            </a:extLst>
          </p:cNvPr>
          <p:cNvSpPr txBox="1"/>
          <p:nvPr/>
        </p:nvSpPr>
        <p:spPr>
          <a:xfrm>
            <a:off x="590310" y="396735"/>
            <a:ext cx="184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solidFill>
                  <a:srgbClr val="007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Dizájn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DD5B1-C5DB-00FB-8507-AD0C3B8864E0}"/>
              </a:ext>
            </a:extLst>
          </p:cNvPr>
          <p:cNvSpPr txBox="1"/>
          <p:nvPr/>
        </p:nvSpPr>
        <p:spPr>
          <a:xfrm>
            <a:off x="590310" y="1354890"/>
            <a:ext cx="54146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A5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projekt rengeteg különböző stíluson ment át, mielőtt megtaláltuk a tökéletes kinézetet, amely egy kicsit amatőr, kézműves stílus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B9F39-C614-5E4D-828F-57134FD39F95}"/>
              </a:ext>
            </a:extLst>
          </p:cNvPr>
          <p:cNvSpPr txBox="1"/>
          <p:nvPr/>
        </p:nvSpPr>
        <p:spPr>
          <a:xfrm>
            <a:off x="3953284" y="2541681"/>
            <a:ext cx="105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0076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HÁROM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5B587-E4D1-6CA9-AFE0-F661D0F05E5D}"/>
              </a:ext>
            </a:extLst>
          </p:cNvPr>
          <p:cNvSpPr txBox="1"/>
          <p:nvPr/>
        </p:nvSpPr>
        <p:spPr>
          <a:xfrm>
            <a:off x="4899534" y="2541681"/>
            <a:ext cx="668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rgbClr val="FA5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FŐ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32E0B6-ECBC-F5BD-C8FB-C7A90CD4A6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068" y="339041"/>
            <a:ext cx="2882932" cy="29032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7FAFF1-EA31-2900-DD6D-1424FDB6F83B}"/>
              </a:ext>
            </a:extLst>
          </p:cNvPr>
          <p:cNvSpPr txBox="1"/>
          <p:nvPr/>
        </p:nvSpPr>
        <p:spPr>
          <a:xfrm>
            <a:off x="5316976" y="2534046"/>
            <a:ext cx="1287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rgbClr val="FFA9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hu-HU" b="1" i="0" dirty="0">
                <a:solidFill>
                  <a:srgbClr val="FFA9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hu-HU" b="1" dirty="0">
                <a:solidFill>
                  <a:srgbClr val="FFA9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NNEL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CADBFE-B771-C2FD-14A4-FD1089F18E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96" y="3842524"/>
            <a:ext cx="4183554" cy="289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WordPictureWatermark1200865986">
            <a:extLst>
              <a:ext uri="{FF2B5EF4-FFF2-40B4-BE49-F238E27FC236}">
                <a16:creationId xmlns:a16="http://schemas.microsoft.com/office/drawing/2014/main" id="{359ADB7F-8716-AD54-E827-6045A9935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4780">
            <a:off x="5034293" y="-347176"/>
            <a:ext cx="8394673" cy="146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9C38B4-1E2F-31F0-7FDA-703E1A115C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379" y="2841756"/>
            <a:ext cx="2707177" cy="15696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B40DA0-A76C-5383-18C0-5729BC96CA46}"/>
              </a:ext>
            </a:extLst>
          </p:cNvPr>
          <p:cNvSpPr txBox="1"/>
          <p:nvPr/>
        </p:nvSpPr>
        <p:spPr>
          <a:xfrm>
            <a:off x="7153298" y="862430"/>
            <a:ext cx="216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007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VERZIÓ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C7FE1-E44B-8198-CA45-325E033FA473}"/>
              </a:ext>
            </a:extLst>
          </p:cNvPr>
          <p:cNvSpPr txBox="1"/>
          <p:nvPr/>
        </p:nvSpPr>
        <p:spPr>
          <a:xfrm>
            <a:off x="1005148" y="3269480"/>
            <a:ext cx="2167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007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VERZIÓ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095E49A-ED8A-E7D4-E8F4-16C75E7694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081" y="1377080"/>
            <a:ext cx="2750081" cy="11492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4FB0293-FE62-2354-3FD6-0DB6A2A5BB5F}"/>
              </a:ext>
            </a:extLst>
          </p:cNvPr>
          <p:cNvSpPr txBox="1"/>
          <p:nvPr/>
        </p:nvSpPr>
        <p:spPr>
          <a:xfrm>
            <a:off x="6157730" y="2841756"/>
            <a:ext cx="2361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rgbClr val="007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VERZIÓ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1B51800-4324-0737-FD8B-9F6AB1303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556" y="3369075"/>
            <a:ext cx="2508533" cy="25085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0B8269-4EEE-0C59-0EC4-6D66A37CE0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636" y="2962881"/>
            <a:ext cx="2361174" cy="332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0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8DA"/>
            </a:gs>
            <a:gs pos="100000">
              <a:srgbClr val="FFFCF3">
                <a:lumMod val="100000"/>
              </a:srgbClr>
            </a:gs>
          </a:gsLst>
          <a:lin ang="2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F82F08-6E6A-9C5B-46F3-5EFD89008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35910BCA-8AE0-C141-669E-F3C80B4AE4F2}"/>
              </a:ext>
            </a:extLst>
          </p:cNvPr>
          <p:cNvSpPr txBox="1"/>
          <p:nvPr/>
        </p:nvSpPr>
        <p:spPr>
          <a:xfrm>
            <a:off x="4059707" y="1906302"/>
            <a:ext cx="4072589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>
                <a:solidFill>
                  <a:srgbClr val="00767F"/>
                </a:solidFill>
              </a:rPr>
              <a:t>VÉGSŐ VERZIÓ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FB77B-4F21-B019-319A-98272B66E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863" y="1266825"/>
            <a:ext cx="3752535" cy="5277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8117E-7038-1750-EA82-23861D78F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76" y="2639404"/>
            <a:ext cx="3905250" cy="3905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3DF3AE-C574-60F2-9E58-A04756AAD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57" y="1266737"/>
            <a:ext cx="1667853" cy="1667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553F92-180B-B0D6-7AFC-4BF70BA18E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012" y="990373"/>
            <a:ext cx="4371975" cy="9159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D4F2C6-0A33-D51C-B596-97398C28B1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0684"/>
            <a:ext cx="12192000" cy="1889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D081E12-25AF-371E-3E54-0A05FC149D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91" y="4876800"/>
            <a:ext cx="1667853" cy="16678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5515F6-44BB-8C5E-C4CB-0B2D60CDF8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01" y="757892"/>
            <a:ext cx="1148410" cy="11484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0F777C8-F586-C023-CEBB-4CCAE48A57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4" y="4772025"/>
            <a:ext cx="1892719" cy="18927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863E403-4B9D-826E-F68B-1543AA1ED2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85" y="3374257"/>
            <a:ext cx="1492628" cy="14926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DAAEC8B-505A-2001-3D19-1F49CDE2C8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39" y="2447663"/>
            <a:ext cx="2329309" cy="2329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639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8DA"/>
            </a:gs>
            <a:gs pos="100000">
              <a:srgbClr val="FFFCF3">
                <a:lumMod val="100000"/>
              </a:srgbClr>
            </a:gs>
          </a:gsLst>
          <a:lin ang="2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65D8A9-10B1-4DA7-40DA-E53227C43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1CE241-C45A-FAAD-0AEF-564CE3586553}"/>
              </a:ext>
            </a:extLst>
          </p:cNvPr>
          <p:cNvSpPr txBox="1"/>
          <p:nvPr/>
        </p:nvSpPr>
        <p:spPr>
          <a:xfrm>
            <a:off x="590310" y="396735"/>
            <a:ext cx="4759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767F"/>
                </a:solidFill>
              </a:rPr>
              <a:t>Szoftver</a:t>
            </a:r>
            <a:r>
              <a:rPr lang="en-US" sz="4400" b="1" dirty="0">
                <a:solidFill>
                  <a:srgbClr val="00767F"/>
                </a:solidFill>
              </a:rPr>
              <a:t> </a:t>
            </a:r>
            <a:r>
              <a:rPr lang="hu-HU" sz="4400" b="1" dirty="0">
                <a:solidFill>
                  <a:srgbClr val="00767F"/>
                </a:solidFill>
              </a:rPr>
              <a:t>működése</a:t>
            </a:r>
            <a:r>
              <a:rPr lang="en-US" sz="4400" b="1" dirty="0">
                <a:solidFill>
                  <a:srgbClr val="00767F"/>
                </a:solidFill>
              </a:rPr>
              <a:t> </a:t>
            </a:r>
            <a:endParaRPr lang="hu-HU" sz="4400" b="1" dirty="0">
              <a:solidFill>
                <a:srgbClr val="00767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61104-0588-66FD-313A-645A6F31D737}"/>
              </a:ext>
            </a:extLst>
          </p:cNvPr>
          <p:cNvSpPr txBox="1"/>
          <p:nvPr/>
        </p:nvSpPr>
        <p:spPr>
          <a:xfrm>
            <a:off x="590310" y="1524000"/>
            <a:ext cx="40388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rgbClr val="FA5E00"/>
                </a:solidFill>
              </a:rPr>
              <a:t>Az oldal megkéri a felhasználót, hogy jelentkezzen be, vagy készítsen egy fiókot. Ezek után egy E-mailes megerősítést és bejelentkezést követően a felhasználó szabadon böngészheti a műveket, írhat különböző kritikákat, illetve tekintheti meg diáktársai kritikáit / véleményeit kedvenc műveinek.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D3FCC-01DA-21A6-77F2-1E7EEAC62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578" y="1457650"/>
            <a:ext cx="7466422" cy="4196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DD387B-52A9-8EBD-D8BE-8F35CDC90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430" y="1457650"/>
            <a:ext cx="7476402" cy="4196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175F95-9095-667C-39A3-1866F5911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746" y="1457650"/>
            <a:ext cx="7466421" cy="42317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873EC2-F084-D051-E624-1786C1EB6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578" y="1939900"/>
            <a:ext cx="7486253" cy="2978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9345A4-D525-1D24-8305-75C62CFB9D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746" y="2476284"/>
            <a:ext cx="7582681" cy="21944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14D2F5-C551-427D-FEE6-A331C18024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3321" y="1439855"/>
            <a:ext cx="5885529" cy="4232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825255-BE96-7BBE-1DED-393647B5A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546" y="13649"/>
            <a:ext cx="5099077" cy="685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6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8DA"/>
            </a:gs>
            <a:gs pos="100000">
              <a:srgbClr val="FFFCF3">
                <a:lumMod val="100000"/>
              </a:srgbClr>
            </a:gs>
          </a:gsLst>
          <a:lin ang="2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CB4711-D9F2-895F-5E8C-F19328678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6C42CB-E00F-2DD7-6A6F-E4C23DBDDD62}"/>
              </a:ext>
            </a:extLst>
          </p:cNvPr>
          <p:cNvSpPr txBox="1"/>
          <p:nvPr/>
        </p:nvSpPr>
        <p:spPr>
          <a:xfrm>
            <a:off x="242206" y="211634"/>
            <a:ext cx="117075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>
                <a:solidFill>
                  <a:srgbClr val="007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Hogyan működik a Virtuális Könyvklub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B699BB-5483-204B-D611-6BD278E1E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180" y="1166176"/>
            <a:ext cx="7365639" cy="5555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9261CF-1DB9-E92C-9503-5F4009646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176"/>
            <a:ext cx="2266011" cy="2500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E1A48-C756-E1CE-EF39-BB3CC5DBB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5727" y="981075"/>
            <a:ext cx="2146273" cy="58400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2C9A30-248C-E698-F5B0-5F044F3D7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47750"/>
            <a:ext cx="4069543" cy="55551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2A41BC7-C08C-D195-F1D5-320862417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8987" y="1355189"/>
            <a:ext cx="3074288" cy="52477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E254A06-DF32-A064-79E7-8C574D260F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4363" y="2939504"/>
            <a:ext cx="2032809" cy="36634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E9F6A80-4097-997D-98FE-C2DEDD4099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2459" y="1207481"/>
            <a:ext cx="4069543" cy="5395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E670ED-FB3E-7F0B-EBAD-54EC36F1D7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880020"/>
            <a:ext cx="6128534" cy="5810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CCD69A-BBD9-41EA-D713-FF9DEDC565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0889" y="2713098"/>
            <a:ext cx="5772621" cy="22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8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2E3A2-B082-5788-7BDD-C94962F81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>
            <a:extLst>
              <a:ext uri="{FF2B5EF4-FFF2-40B4-BE49-F238E27FC236}">
                <a16:creationId xmlns:a16="http://schemas.microsoft.com/office/drawing/2014/main" id="{776D3461-563B-7CF6-7FA1-29EC183AA74B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i="0" dirty="0">
                <a:solidFill>
                  <a:srgbClr val="FFFFFF"/>
                </a:solidFill>
                <a:effectLst/>
                <a:latin typeface="Roboto" panose="020B0604020202020204" pitchFamily="2" charset="0"/>
              </a:rPr>
              <a:t>&amp;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1D065B5-E1AF-A521-9D7D-A77AA89B4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9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A984AE71-CD11-7712-212E-E0D6717D5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-2127190"/>
            <a:ext cx="10153650" cy="21271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8918989C-32F8-C489-B329-C7A57CB2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565666"/>
            <a:ext cx="6096000" cy="6096000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CF39191A-4A38-FEE0-76D1-808EEBC30958}"/>
              </a:ext>
            </a:extLst>
          </p:cNvPr>
          <p:cNvSpPr txBox="1"/>
          <p:nvPr/>
        </p:nvSpPr>
        <p:spPr>
          <a:xfrm>
            <a:off x="3352800" y="77914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2B5F52A-56BA-6C4C-06FD-33F191FB88A6}"/>
              </a:ext>
            </a:extLst>
          </p:cNvPr>
          <p:cNvSpPr txBox="1"/>
          <p:nvPr/>
        </p:nvSpPr>
        <p:spPr>
          <a:xfrm>
            <a:off x="4564742" y="7026173"/>
            <a:ext cx="30625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i="1" dirty="0">
                <a:solidFill>
                  <a:srgbClr val="FA5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e Print" panose="020B0603050302020204" pitchFamily="34" charset="0"/>
              </a:rPr>
              <a:t>KÖSZÖNJÜK A FIGYELMET</a:t>
            </a:r>
          </a:p>
        </p:txBody>
      </p:sp>
    </p:spTree>
    <p:extLst>
      <p:ext uri="{BB962C8B-B14F-4D97-AF65-F5344CB8AC3E}">
        <p14:creationId xmlns:p14="http://schemas.microsoft.com/office/powerpoint/2010/main" val="3132545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56829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42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37 L 0 0.3787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1.455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275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1875 L 0 -0.60301 " pathEditMode="relative" rAng="0" ptsTypes="AA">
                                      <p:cBhvr>
                                        <p:cTn id="12" dur="2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2335</TotalTime>
  <Words>299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Simple Print</vt:lpstr>
      <vt:lpstr>Office-téma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Tanulo</dc:creator>
  <cp:lastModifiedBy>Csongor Laszlo</cp:lastModifiedBy>
  <cp:revision>12</cp:revision>
  <dcterms:created xsi:type="dcterms:W3CDTF">2025-04-08T08:36:58Z</dcterms:created>
  <dcterms:modified xsi:type="dcterms:W3CDTF">2025-05-12T14:49:24Z</dcterms:modified>
</cp:coreProperties>
</file>